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80" r:id="rId3"/>
    <p:sldId id="285" r:id="rId4"/>
    <p:sldId id="287" r:id="rId5"/>
    <p:sldId id="290" r:id="rId6"/>
    <p:sldId id="291" r:id="rId7"/>
    <p:sldId id="283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270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283F-0ABA-4C25-8174-28FDFCCDD34F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08DB-8330-43D3-BBB7-9F5B69718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4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EB0D-822C-4CB2-B37A-E0B572BD23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91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EB0D-822C-4CB2-B37A-E0B572BD23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21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9D0E-8485-4901-BF8C-38BA69DA933A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1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F3CA-D0C3-40AC-84DE-BE8640E19EF5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2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42DC-435A-4284-8D3C-9F9A44CC5147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9552-C04D-44C3-A85A-A404BCE27F60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6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4617-26DE-48C1-AB0F-3135DA2BD531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91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D217-D5F9-4D97-8B0E-39191479F578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1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9554-98DD-4DC9-BBB0-BF54B4F44AAA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7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9996-AA6D-451C-A6EB-E3B2F982798D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5FCB-036F-4465-82D3-DFE5DAD6633B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0D2601-D62E-430F-BAF9-E4BC3AAB2A3D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5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80F8-E31B-446C-A9C6-CAD10C537929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5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12408A-E3E1-456D-9909-93EC7A7830BE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2A7800-357C-4B45-99EE-ACA77DCDDB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5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rbalscienceinc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3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8B774B55-DEEF-410A-9F9B-E3F6C9F7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HerbalScience 2020 Sustainability KPIs	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3E68FD2-1069-431F-A17F-BE55AC9D1D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0" r="-1" b="21994"/>
          <a:stretch/>
        </p:blipFill>
        <p:spPr>
          <a:xfrm>
            <a:off x="687186" y="707574"/>
            <a:ext cx="10916463" cy="3602736"/>
          </a:xfrm>
          <a:prstGeom prst="rect">
            <a:avLst/>
          </a:prstGeom>
        </p:spPr>
      </p:pic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E86F63E5-80CB-48C0-8847-43E22C537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B7318D88-D9BB-4846-BF7B-49CBE4094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8E6CEE-A5A7-4FF2-A9BA-8E59C72B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2831F-12FE-4D51-801D-6ED2D53C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52A7800-357C-4B45-99EE-ACA77DCDDB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34A6641-8502-4FE6-A0A0-30BCEEDC4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790369" y="6504862"/>
            <a:ext cx="4611263" cy="274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Prepared by HerbalScience, INC.  © 2019,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942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C89EB-CF86-4E1D-BEEE-00D8F6A88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16000" b="10370"/>
          <a:stretch/>
        </p:blipFill>
        <p:spPr>
          <a:xfrm flipH="1">
            <a:off x="6411537" y="959264"/>
            <a:ext cx="5720081" cy="4824136"/>
          </a:xfrm>
          <a:prstGeom prst="rect">
            <a:avLst/>
          </a:prstGeom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4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HerbalScience Utility Usage KPI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906620"/>
            <a:ext cx="6101188" cy="424017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600" dirty="0"/>
              <a:t>Utility usage was calculated by applying the Herbal Science LLC. square footage ratio to the monthly total building utility usage.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Landlord does not track usage by individual lessee.</a:t>
            </a:r>
          </a:p>
          <a:p>
            <a:pPr>
              <a:buFont typeface="Arial" charset="0"/>
              <a:buChar char="•"/>
            </a:pPr>
            <a:endParaRPr lang="en-US" altLang="en-US" sz="1500" b="1" dirty="0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369" y="6504862"/>
            <a:ext cx="4611263" cy="274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Prepared by HerbalScience, INC.  © 2019, All rights reserved.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FBD2B-67A9-44C2-BCB1-EB9E77211A0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890"/>
              </p:ext>
            </p:extLst>
          </p:nvPr>
        </p:nvGraphicFramePr>
        <p:xfrm>
          <a:off x="602032" y="2918117"/>
          <a:ext cx="641161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Type /Units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Increase/ 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Increase/ Decrease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Electricity</a:t>
                      </a:r>
                      <a:r>
                        <a:rPr lang="en-US" baseline="0" dirty="0"/>
                        <a:t> (kWH)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43,194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39,430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(3,734)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(8.7%)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Gas (CCF)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(CCF)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(10.0%)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559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r="38750"/>
          <a:stretch/>
        </p:blipFill>
        <p:spPr>
          <a:xfrm>
            <a:off x="8835109" y="1909823"/>
            <a:ext cx="2497614" cy="29297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HerbalScience</a:t>
            </a:r>
            <a:r>
              <a:rPr lang="en-US" dirty="0"/>
              <a:t> LLC Compensation KPI 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097280" y="1909823"/>
            <a:ext cx="7667344" cy="21077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/>
              <a:t>US Average Salary Per Robert Half 2021 Guide, for all but corporate Counsel with local market adjustments or Salary.com.</a:t>
            </a:r>
          </a:p>
          <a:p>
            <a:pPr>
              <a:buFont typeface="Arial" charset="0"/>
              <a:buChar char="•"/>
            </a:pPr>
            <a:r>
              <a:rPr lang="en-US" dirty="0"/>
              <a:t>All salaries within 5% of local market salaries.</a:t>
            </a:r>
          </a:p>
          <a:p>
            <a:pPr>
              <a:buFont typeface="Arial" charset="0"/>
              <a:buChar char="•"/>
            </a:pPr>
            <a:r>
              <a:rPr lang="en-US" dirty="0"/>
              <a:t>Salaries for all categories significantly above local minimum wage.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47705"/>
              </p:ext>
            </p:extLst>
          </p:nvPr>
        </p:nvGraphicFramePr>
        <p:xfrm>
          <a:off x="716839" y="3752242"/>
          <a:ext cx="804778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Position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HS 2020 Salary as a % of 2020 Market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HS Salary as a % of Local Minimum Wage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Salary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Not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Salary Managerial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Salary 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3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13265" cy="141303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Training conducted to increase job related technical skills and to broaden personal growth and development</a:t>
            </a:r>
          </a:p>
          <a:p>
            <a:pPr>
              <a:buFont typeface="Arial" charset="0"/>
              <a:buChar char="•"/>
            </a:pPr>
            <a:r>
              <a:rPr lang="en-US" dirty="0"/>
              <a:t>Training conducted with both in-house materials and trainers and with certificate providing professional trainers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HerbalScience  - Education and training KPIs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94595"/>
              </p:ext>
            </p:extLst>
          </p:nvPr>
        </p:nvGraphicFramePr>
        <p:xfrm>
          <a:off x="932774" y="3556619"/>
          <a:ext cx="590577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Hours of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Average Hours of training per 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58" y="3180023"/>
            <a:ext cx="3909138" cy="29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8830"/>
            <a:ext cx="9982524" cy="1645851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  All workers are on a salary basis, Total hours worked is calculated based on 40 hour weeks for the number of weeks employed during the year.</a:t>
            </a:r>
          </a:p>
          <a:p>
            <a:pPr>
              <a:buFont typeface="Arial" charset="0"/>
              <a:buChar char="•"/>
            </a:pPr>
            <a:r>
              <a:rPr lang="en-US" dirty="0"/>
              <a:t>  Accident frequency rate  = (number of lost time injury) x (1,000,000/total hours worked) </a:t>
            </a:r>
          </a:p>
          <a:p>
            <a:pPr>
              <a:buFont typeface="Arial" charset="0"/>
              <a:buChar char="•"/>
            </a:pPr>
            <a:r>
              <a:rPr lang="en-US" dirty="0"/>
              <a:t>Accident severity rate = (days lost to injury) x (1,000/hours worked)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89" y="2787929"/>
            <a:ext cx="3428160" cy="30668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HerbalScience  - Accident Frequency rate KPIs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98454"/>
              </p:ext>
            </p:extLst>
          </p:nvPr>
        </p:nvGraphicFramePr>
        <p:xfrm>
          <a:off x="380989" y="3702637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Frequency/Severity</a:t>
                      </a:r>
                      <a:r>
                        <a:rPr lang="en-US" baseline="0" dirty="0"/>
                        <a:t> Rate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Hours missed to workplace injury (frequency)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Days missed due to injury (severity)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hours</a:t>
                      </a:r>
                      <a:r>
                        <a:rPr lang="en-US" baseline="0" dirty="0"/>
                        <a:t> worked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6,240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45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HerbalScience, INC.  © 2018,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7800-357C-4B45-99EE-ACA77DCDDBF9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HerbalScience  - Absenteeism rate KPIs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767153"/>
            <a:ext cx="9807426" cy="1218479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  Absenteeism rate =days lost to non-work related illness /scheduled working days x 100</a:t>
            </a:r>
          </a:p>
          <a:p>
            <a:pPr>
              <a:buFont typeface="Arial" charset="0"/>
              <a:buChar char="•"/>
            </a:pPr>
            <a:r>
              <a:rPr lang="en-US" dirty="0"/>
              <a:t>CEO data excluded from the calculation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62028"/>
              </p:ext>
            </p:extLst>
          </p:nvPr>
        </p:nvGraphicFramePr>
        <p:xfrm>
          <a:off x="543668" y="3492049"/>
          <a:ext cx="81280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Days missed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Absenteeism rate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Days missed due to non-work related  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scheduled work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70" y="2193572"/>
            <a:ext cx="2946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6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7D13E-3BCC-4326-AC50-9836E1E7A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Manufacturing Certifications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2096" b="6"/>
          <a:stretch/>
        </p:blipFill>
        <p:spPr>
          <a:xfrm>
            <a:off x="640082" y="634946"/>
            <a:ext cx="2311202" cy="2976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r="38750"/>
          <a:stretch/>
        </p:blipFill>
        <p:spPr>
          <a:xfrm>
            <a:off x="3111091" y="634945"/>
            <a:ext cx="1548956" cy="18187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5F226-7F19-490B-891C-48641D08A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83DE0AB-BDA0-4A37-BE33-65F6B3D8A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092" y="2618485"/>
            <a:ext cx="1548955" cy="992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D835E-EB8F-4C51-8B24-AF27A4014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3" r="1" b="2853"/>
          <a:stretch/>
        </p:blipFill>
        <p:spPr>
          <a:xfrm>
            <a:off x="640081" y="3772038"/>
            <a:ext cx="4019966" cy="19331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Our commercial manufacturing facility (Alkaloid AD)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GMP compliant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FDA registered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FSSC 22000 certified (complying with the requirements of Food Safety System Certification)</a:t>
            </a:r>
            <a:endParaRPr lang="en-US" alt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ISO 9001:2000 certified (complying with the requirements of the Quality Management System Standard)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ISO 14001:2004 certified (complying with the requirements of the Environmental Management System Standard)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HACCP (Hazard Analysis of Critical Control Points) certified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Certified for Organic Production according to the: USDA/NOP, EU 2091/91, and JAS (Japan)</a:t>
            </a:r>
          </a:p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1EE2BE-6AC3-40EA-B2F2-BDBCCEBFB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990D5C-95FA-40B1-8555-8FA714C9B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855C856-3E3F-47E8-B628-E7BFCD58A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84598" y="6459785"/>
            <a:ext cx="48228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Prepared by HerbalScience, INC.  © 2019,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28FBD2B-67A9-44C2-BCB1-EB9E77211A07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6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 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5EF70-8F48-44B1-92E6-186E3118B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1" b="6795"/>
          <a:stretch/>
        </p:blipFill>
        <p:spPr>
          <a:xfrm>
            <a:off x="643192" y="1243320"/>
            <a:ext cx="5451627" cy="405131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Vera Stavroff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President &amp; CEO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vstavroff@herbalscienceinc.com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HerbalScience, Inc.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6530 W Campus Oval, Suite 280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New Albany, OH 43054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700" dirty="0">
                <a:solidFill>
                  <a:schemeClr val="tx1"/>
                </a:solidFill>
              </a:rPr>
              <a:t>614-939-9488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700" dirty="0">
                <a:solidFill>
                  <a:schemeClr val="tx1"/>
                </a:solidFill>
                <a:hlinkClick r:id="rId3"/>
              </a:rPr>
              <a:t>www.herbalscienceinc.com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C84E0BA2-B166-4FAC-8D04-046CEB1FC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790369" y="6504862"/>
            <a:ext cx="4611263" cy="274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Prepared by HerbalScience, INC.  © 2019,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7043E-B2FB-41E0-A943-725864DA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A7800-357C-4B45-99EE-ACA77DCDDB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106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625</Words>
  <Application>Microsoft Office PowerPoint</Application>
  <PresentationFormat>Widescreen</PresentationFormat>
  <Paragraphs>128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HerbalScience 2020 Sustainability KPIs </vt:lpstr>
      <vt:lpstr>HerbalScience Utility Usage KPI</vt:lpstr>
      <vt:lpstr>HerbalScience LLC Compensation KPI </vt:lpstr>
      <vt:lpstr>HerbalScience  - Education and training KPIs</vt:lpstr>
      <vt:lpstr>HerbalScience  - Accident Frequency rate KPIs</vt:lpstr>
      <vt:lpstr>HerbalScience  - Absenteeism rate KPIs</vt:lpstr>
      <vt:lpstr>Manufacturing Certifications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Nature Medicinal Teas</dc:title>
  <dc:creator>Victoria Evans</dc:creator>
  <cp:lastModifiedBy>Victoria Evans</cp:lastModifiedBy>
  <cp:revision>68</cp:revision>
  <dcterms:created xsi:type="dcterms:W3CDTF">2018-08-13T20:14:35Z</dcterms:created>
  <dcterms:modified xsi:type="dcterms:W3CDTF">2021-02-04T20:50:01Z</dcterms:modified>
</cp:coreProperties>
</file>